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2" r:id="rId2"/>
    <p:sldId id="357" r:id="rId3"/>
    <p:sldId id="421" r:id="rId4"/>
    <p:sldId id="429" r:id="rId5"/>
    <p:sldId id="430" r:id="rId6"/>
    <p:sldId id="436" r:id="rId7"/>
    <p:sldId id="431" r:id="rId8"/>
    <p:sldId id="434" r:id="rId9"/>
    <p:sldId id="437" r:id="rId10"/>
    <p:sldId id="376" r:id="rId11"/>
    <p:sldId id="404" r:id="rId12"/>
    <p:sldId id="395" r:id="rId13"/>
    <p:sldId id="414" r:id="rId14"/>
    <p:sldId id="450" r:id="rId15"/>
    <p:sldId id="374" r:id="rId16"/>
    <p:sldId id="413" r:id="rId17"/>
    <p:sldId id="443" r:id="rId18"/>
    <p:sldId id="446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4278D-1F72-4942-8F16-71A28690B6C6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B2C19-BE80-48C0-81B9-37D24E22DF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47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4903FDD-49D9-4E23-8A0D-FD4A269FA3EE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BAA60CC-5E85-4FA7-B968-5372E21D85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3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3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69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41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70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9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82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18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93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527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98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30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22B90-5973-4D3D-BAD8-633A29063651}" type="datetimeFigureOut">
              <a:rPr lang="en-US" smtClean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A111C-9760-4ACD-816E-218E83CD54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9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438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2020-21 Budget Development</a:t>
            </a:r>
            <a:br>
              <a:rPr lang="en-US" dirty="0" smtClean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06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University Budget Advisory Committee</a:t>
            </a:r>
          </a:p>
          <a:p>
            <a:r>
              <a:rPr lang="en-US" dirty="0" smtClean="0"/>
              <a:t>November 26, 2019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457200"/>
            <a:ext cx="5638800" cy="162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693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Tuition &amp; Fees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96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Tuition and Fees for 2019-20</a:t>
            </a:r>
            <a:endParaRPr lang="en-US" sz="36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9144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694964"/>
              </p:ext>
            </p:extLst>
          </p:nvPr>
        </p:nvGraphicFramePr>
        <p:xfrm>
          <a:off x="1395476" y="1172308"/>
          <a:ext cx="6148324" cy="545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95" name="Worksheet" r:id="rId3" imgW="4829175" imgH="4286250" progId="Excel.Sheet.12">
                  <p:embed/>
                </p:oleObj>
              </mc:Choice>
              <mc:Fallback>
                <p:oleObj name="Worksheet" r:id="rId3" imgW="4829175" imgH="42862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5476" y="1172308"/>
                        <a:ext cx="6148324" cy="54570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414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How Do UMW’s Tuition &amp; Fees</a:t>
            </a:r>
            <a:br>
              <a:rPr lang="en-US" dirty="0" smtClean="0"/>
            </a:br>
            <a:r>
              <a:rPr lang="en-US" dirty="0" smtClean="0"/>
              <a:t>Compare to Other Virginia Public</a:t>
            </a:r>
            <a:br>
              <a:rPr lang="en-US" dirty="0" smtClean="0"/>
            </a:br>
            <a:r>
              <a:rPr lang="en-US" dirty="0" smtClean="0"/>
              <a:t>Universities for 2019-20?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0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346874"/>
              </p:ext>
            </p:extLst>
          </p:nvPr>
        </p:nvGraphicFramePr>
        <p:xfrm>
          <a:off x="228077" y="685800"/>
          <a:ext cx="8687846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75" name="Worksheet" r:id="rId3" imgW="6591412" imgH="4162537" progId="Excel.Sheet.12">
                  <p:embed/>
                </p:oleObj>
              </mc:Choice>
              <mc:Fallback>
                <p:oleObj name="Worksheet" r:id="rId3" imgW="6591412" imgH="416253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077" y="685800"/>
                        <a:ext cx="8687846" cy="548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16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3007"/>
            <a:ext cx="9144000" cy="39319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" y="6324600"/>
            <a:ext cx="2511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 NCES College Navigator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271451" y="533400"/>
            <a:ext cx="2601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Virginia Institution Pricing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0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/>
          <a:lstStyle/>
          <a:p>
            <a:r>
              <a:rPr lang="en-US" dirty="0" smtClean="0"/>
              <a:t>Capital Outlay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Capital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81600"/>
          </a:xfrm>
        </p:spPr>
        <p:txBody>
          <a:bodyPr>
            <a:normAutofit fontScale="40000" lnSpcReduction="20000"/>
          </a:bodyPr>
          <a:lstStyle/>
          <a:p>
            <a:r>
              <a:rPr lang="en-US" sz="4900" dirty="0" smtClean="0"/>
              <a:t>Seacobeck Hall Renovations</a:t>
            </a:r>
          </a:p>
          <a:p>
            <a:pPr lvl="1"/>
            <a:r>
              <a:rPr lang="en-US" sz="4300" dirty="0" smtClean="0"/>
              <a:t>Currently on-hold pending additional funding request</a:t>
            </a:r>
          </a:p>
          <a:p>
            <a:pPr lvl="1"/>
            <a:r>
              <a:rPr lang="en-US" sz="4300" dirty="0" smtClean="0"/>
              <a:t>2020 General Assembly</a:t>
            </a:r>
          </a:p>
          <a:p>
            <a:pPr lvl="1"/>
            <a:endParaRPr lang="en-US" sz="1500" dirty="0"/>
          </a:p>
          <a:p>
            <a:r>
              <a:rPr lang="en-US" sz="4900" dirty="0" smtClean="0"/>
              <a:t>Jepson Science Center Addition and Renovations</a:t>
            </a:r>
          </a:p>
          <a:p>
            <a:pPr lvl="1"/>
            <a:r>
              <a:rPr lang="en-US" sz="4500" dirty="0" smtClean="0"/>
              <a:t>Fall 2019</a:t>
            </a:r>
          </a:p>
          <a:p>
            <a:endParaRPr lang="en-US" sz="1500" dirty="0" smtClean="0"/>
          </a:p>
          <a:p>
            <a:r>
              <a:rPr lang="en-US" sz="4900" dirty="0" smtClean="0"/>
              <a:t>Willard Hall Renovation </a:t>
            </a:r>
          </a:p>
          <a:p>
            <a:pPr lvl="1"/>
            <a:r>
              <a:rPr lang="en-US" sz="4300" dirty="0" smtClean="0"/>
              <a:t>$24.5 million in revenue bonds </a:t>
            </a:r>
          </a:p>
          <a:p>
            <a:pPr lvl="1"/>
            <a:r>
              <a:rPr lang="en-US" sz="4300" dirty="0" smtClean="0"/>
              <a:t>Reopen after 2019 winter break</a:t>
            </a:r>
          </a:p>
          <a:p>
            <a:pPr lvl="1"/>
            <a:endParaRPr lang="en-US" sz="1500" dirty="0" smtClean="0"/>
          </a:p>
          <a:p>
            <a:r>
              <a:rPr lang="en-US" sz="4900" dirty="0" smtClean="0"/>
              <a:t>Virginia Hall Renovation</a:t>
            </a:r>
          </a:p>
          <a:p>
            <a:pPr lvl="1"/>
            <a:r>
              <a:rPr lang="en-US" sz="4300" dirty="0" smtClean="0"/>
              <a:t>$24.5 million in revenue bonds </a:t>
            </a:r>
          </a:p>
          <a:p>
            <a:pPr lvl="1"/>
            <a:r>
              <a:rPr lang="en-US" sz="4300" dirty="0" smtClean="0"/>
              <a:t>Begin construction after Willard reopens</a:t>
            </a:r>
          </a:p>
          <a:p>
            <a:pPr lvl="1"/>
            <a:r>
              <a:rPr lang="en-US" sz="4300" dirty="0" smtClean="0"/>
              <a:t>Palmieri Fountain</a:t>
            </a:r>
          </a:p>
          <a:p>
            <a:pPr lvl="1"/>
            <a:r>
              <a:rPr lang="en-US" sz="4300" dirty="0" smtClean="0"/>
              <a:t>Reopen Fall 2021	</a:t>
            </a:r>
          </a:p>
          <a:p>
            <a:pPr lvl="1"/>
            <a:endParaRPr lang="en-US" sz="1500" dirty="0"/>
          </a:p>
          <a:p>
            <a:r>
              <a:rPr lang="en-US" sz="4700" dirty="0" smtClean="0"/>
              <a:t>Alvey Hall??</a:t>
            </a:r>
          </a:p>
          <a:p>
            <a:pPr lvl="2"/>
            <a:endParaRPr lang="en-US" sz="1300" dirty="0"/>
          </a:p>
          <a:p>
            <a:r>
              <a:rPr lang="en-US" sz="4900" dirty="0" smtClean="0"/>
              <a:t>Maintenance Reserve – Various</a:t>
            </a:r>
          </a:p>
          <a:p>
            <a:pPr lvl="1"/>
            <a:r>
              <a:rPr lang="en-US" sz="4300" dirty="0" smtClean="0"/>
              <a:t>$1.7 million annually in state funds</a:t>
            </a:r>
          </a:p>
          <a:p>
            <a:pPr lvl="1"/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18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FY21 Capital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New Theatre / Renovation of Fine Arts Complex</a:t>
            </a:r>
          </a:p>
          <a:p>
            <a:pPr lvl="1"/>
            <a:r>
              <a:rPr lang="en-US" dirty="0" smtClean="0"/>
              <a:t>State funding request - - $78.6 million</a:t>
            </a:r>
          </a:p>
          <a:p>
            <a:pPr lvl="1"/>
            <a:r>
              <a:rPr lang="en-US" dirty="0" smtClean="0"/>
              <a:t>New Theatre at Sunken Road and William Street</a:t>
            </a:r>
          </a:p>
          <a:p>
            <a:pPr lvl="2"/>
            <a:r>
              <a:rPr lang="en-US" dirty="0" smtClean="0"/>
              <a:t>Demolish Marshall Hall</a:t>
            </a:r>
          </a:p>
          <a:p>
            <a:pPr lvl="1"/>
            <a:r>
              <a:rPr lang="en-US" dirty="0" smtClean="0"/>
              <a:t>Renovate Pollard, Melchers and DuPont</a:t>
            </a:r>
          </a:p>
          <a:p>
            <a:endParaRPr lang="en-US" dirty="0" smtClean="0"/>
          </a:p>
          <a:p>
            <a:r>
              <a:rPr lang="en-US" dirty="0" smtClean="0"/>
              <a:t>Renovate Simpson Library </a:t>
            </a:r>
          </a:p>
          <a:p>
            <a:pPr lvl="1"/>
            <a:r>
              <a:rPr lang="en-US" dirty="0" smtClean="0"/>
              <a:t>State funding request - - $25.3 million</a:t>
            </a: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Preliminary 2020-21 </a:t>
            </a:r>
            <a:br>
              <a:rPr lang="en-US" dirty="0" smtClean="0"/>
            </a:br>
            <a:r>
              <a:rPr lang="en-US" dirty="0" smtClean="0"/>
              <a:t>Operating Budget Estimates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18290"/>
              </p:ext>
            </p:extLst>
          </p:nvPr>
        </p:nvGraphicFramePr>
        <p:xfrm>
          <a:off x="1828801" y="38053"/>
          <a:ext cx="5562600" cy="6796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51" name="Worksheet" r:id="rId3" imgW="5143500" imgH="6934312" progId="Excel.Sheet.12">
                  <p:embed/>
                </p:oleObj>
              </mc:Choice>
              <mc:Fallback>
                <p:oleObj name="Worksheet" r:id="rId3" imgW="5143500" imgH="693431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8801" y="38053"/>
                        <a:ext cx="5562600" cy="67967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256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Budget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2019 General Assembly</a:t>
            </a:r>
          </a:p>
          <a:p>
            <a:pPr lvl="1"/>
            <a:r>
              <a:rPr lang="en-US" dirty="0" smtClean="0"/>
              <a:t>Salary Increases</a:t>
            </a:r>
          </a:p>
          <a:p>
            <a:pPr lvl="2"/>
            <a:r>
              <a:rPr lang="en-US" dirty="0" smtClean="0"/>
              <a:t>Classified - - 2.75% across-the-board + 2.25% merit</a:t>
            </a:r>
          </a:p>
          <a:p>
            <a:pPr lvl="2"/>
            <a:r>
              <a:rPr lang="en-US" dirty="0" smtClean="0"/>
              <a:t>Faculty - - 3.0% across-the-board</a:t>
            </a:r>
            <a:endParaRPr lang="en-US" dirty="0"/>
          </a:p>
          <a:p>
            <a:pPr lvl="1"/>
            <a:r>
              <a:rPr lang="en-US" dirty="0" smtClean="0"/>
              <a:t>Health Insurance Premium Holiday</a:t>
            </a:r>
          </a:p>
          <a:p>
            <a:pPr lvl="2"/>
            <a:r>
              <a:rPr lang="en-US" dirty="0" smtClean="0"/>
              <a:t>Two pay periods - - October 2019</a:t>
            </a:r>
          </a:p>
          <a:p>
            <a:pPr lvl="1"/>
            <a:r>
              <a:rPr lang="en-US" dirty="0" smtClean="0"/>
              <a:t>Tuition Affordability Pool</a:t>
            </a:r>
          </a:p>
          <a:p>
            <a:pPr lvl="2"/>
            <a:r>
              <a:rPr lang="en-US" dirty="0" smtClean="0"/>
              <a:t>No tuition increase for resident undergraduate</a:t>
            </a:r>
          </a:p>
          <a:p>
            <a:pPr lvl="2"/>
            <a:r>
              <a:rPr lang="en-US" dirty="0" smtClean="0"/>
              <a:t>UMW - $957,000 in additional state funding</a:t>
            </a:r>
          </a:p>
          <a:p>
            <a:pPr lvl="3"/>
            <a:r>
              <a:rPr lang="en-US" dirty="0" smtClean="0"/>
              <a:t>Equivalent to 3% increase</a:t>
            </a:r>
          </a:p>
          <a:p>
            <a:pPr lvl="2"/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4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Budget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2019 General Assembly (cont’d)</a:t>
            </a:r>
          </a:p>
          <a:p>
            <a:pPr lvl="1"/>
            <a:r>
              <a:rPr lang="en-US" dirty="0"/>
              <a:t>Career Center - - $375,000</a:t>
            </a:r>
          </a:p>
          <a:p>
            <a:pPr lvl="1"/>
            <a:r>
              <a:rPr lang="en-US" dirty="0"/>
              <a:t>Degree Production - - $338,550</a:t>
            </a:r>
          </a:p>
          <a:p>
            <a:pPr lvl="1"/>
            <a:r>
              <a:rPr lang="en-US" dirty="0"/>
              <a:t>O&amp;M for new facilities - - $50,000</a:t>
            </a:r>
          </a:p>
          <a:p>
            <a:pPr lvl="1"/>
            <a:r>
              <a:rPr lang="en-US" dirty="0" smtClean="0"/>
              <a:t>State Financial Aid Progra</a:t>
            </a:r>
            <a:r>
              <a:rPr lang="en-US" dirty="0"/>
              <a:t>m</a:t>
            </a:r>
            <a:endParaRPr lang="en-US" dirty="0" smtClean="0"/>
          </a:p>
          <a:p>
            <a:pPr lvl="2"/>
            <a:r>
              <a:rPr lang="en-US" dirty="0" smtClean="0"/>
              <a:t>Need-based, Virginia undergraduates</a:t>
            </a:r>
          </a:p>
          <a:p>
            <a:pPr lvl="2"/>
            <a:r>
              <a:rPr lang="en-US" dirty="0" smtClean="0"/>
              <a:t>+ $389,281 - - Total of $3.7M</a:t>
            </a:r>
            <a:endParaRPr lang="en-US" dirty="0"/>
          </a:p>
          <a:p>
            <a:pPr lvl="1"/>
            <a:r>
              <a:rPr lang="en-US" dirty="0" smtClean="0"/>
              <a:t>Equipment Trust Fund</a:t>
            </a:r>
          </a:p>
          <a:p>
            <a:pPr lvl="2"/>
            <a:r>
              <a:rPr lang="en-US" dirty="0" smtClean="0"/>
              <a:t>No change - - $655,746</a:t>
            </a:r>
          </a:p>
          <a:p>
            <a:pPr lvl="1"/>
            <a:r>
              <a:rPr lang="en-US" dirty="0" smtClean="0"/>
              <a:t>3% Cap on Non-E&amp;G Fees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5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Budget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UMW Actions</a:t>
            </a:r>
          </a:p>
          <a:p>
            <a:pPr lvl="1"/>
            <a:r>
              <a:rPr lang="en-US" dirty="0" smtClean="0"/>
              <a:t>Privatized Bookstore - - Barnes &amp; Noble</a:t>
            </a:r>
          </a:p>
          <a:p>
            <a:pPr lvl="2"/>
            <a:r>
              <a:rPr lang="en-US" dirty="0" smtClean="0"/>
              <a:t>$2M impact on revenues and expenditures</a:t>
            </a:r>
          </a:p>
          <a:p>
            <a:pPr lvl="2"/>
            <a:r>
              <a:rPr lang="en-US" dirty="0" smtClean="0"/>
              <a:t>B&amp;N pays UMW commissions + overhead</a:t>
            </a:r>
            <a:endParaRPr lang="en-US" dirty="0"/>
          </a:p>
          <a:p>
            <a:pPr lvl="1"/>
            <a:r>
              <a:rPr lang="en-US" dirty="0"/>
              <a:t>Residence Hall Renovation Pool</a:t>
            </a:r>
          </a:p>
          <a:p>
            <a:pPr lvl="2"/>
            <a:r>
              <a:rPr lang="en-US" dirty="0"/>
              <a:t>+ $995,000 - - debt service for Virginia Hall</a:t>
            </a:r>
          </a:p>
          <a:p>
            <a:pPr lvl="1"/>
            <a:r>
              <a:rPr lang="en-US" dirty="0" smtClean="0"/>
              <a:t>Institutional Financial Aid</a:t>
            </a:r>
          </a:p>
          <a:p>
            <a:pPr lvl="2"/>
            <a:r>
              <a:rPr lang="en-US" dirty="0" smtClean="0"/>
              <a:t>+ $2.1M - - Total budget of $9.6M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94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620558"/>
              </p:ext>
            </p:extLst>
          </p:nvPr>
        </p:nvGraphicFramePr>
        <p:xfrm>
          <a:off x="88961" y="228600"/>
          <a:ext cx="8926698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0" name="Worksheet" r:id="rId3" imgW="8677387" imgH="6295913" progId="Excel.Sheet.12">
                  <p:embed/>
                </p:oleObj>
              </mc:Choice>
              <mc:Fallback>
                <p:oleObj name="Worksheet" r:id="rId3" imgW="8677387" imgH="629591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961" y="228600"/>
                        <a:ext cx="8926698" cy="647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37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What’s Driving Student Aid Increases?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Competitive market place</a:t>
            </a:r>
          </a:p>
          <a:p>
            <a:pPr lvl="1"/>
            <a:r>
              <a:rPr lang="en-US" dirty="0" smtClean="0"/>
              <a:t>Ability to pay vs willingness to pay</a:t>
            </a:r>
          </a:p>
          <a:p>
            <a:r>
              <a:rPr lang="en-US" dirty="0" smtClean="0"/>
              <a:t>UMW is disadvantaged by state aid program</a:t>
            </a:r>
          </a:p>
          <a:p>
            <a:pPr lvl="1"/>
            <a:r>
              <a:rPr lang="en-US" dirty="0" smtClean="0"/>
              <a:t>Institutional aid to used to cover the shortfall in state funding</a:t>
            </a:r>
          </a:p>
          <a:p>
            <a:pPr lvl="1"/>
            <a:r>
              <a:rPr lang="en-US" dirty="0" smtClean="0"/>
              <a:t>UMW ranks 10</a:t>
            </a:r>
            <a:r>
              <a:rPr lang="en-US" baseline="30000" dirty="0" smtClean="0"/>
              <a:t>th</a:t>
            </a:r>
            <a:r>
              <a:rPr lang="en-US" dirty="0" smtClean="0"/>
              <a:t> out of 15 unmet need funded</a:t>
            </a:r>
          </a:p>
          <a:p>
            <a:pPr lvl="1"/>
            <a:r>
              <a:rPr lang="en-US" dirty="0" smtClean="0"/>
              <a:t>State model is slow to reflect institutional demographic changes</a:t>
            </a:r>
          </a:p>
          <a:p>
            <a:pPr lvl="2"/>
            <a:r>
              <a:rPr lang="en-US" dirty="0" smtClean="0"/>
              <a:t>Increase of 229% in Pell eligible students at UMW since 2006-07, largest increase of any Virginia public institution, which have averaged 94%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87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Budget Changes </a:t>
            </a:r>
            <a:r>
              <a:rPr lang="en-US" sz="2800" dirty="0" smtClean="0"/>
              <a:t>(cont’d)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Collapsing Tuition and E&amp;G Comp Fee has no impact on student costs</a:t>
            </a:r>
          </a:p>
          <a:p>
            <a:pPr lvl="2"/>
            <a:endParaRPr lang="en-US" dirty="0" smtClean="0"/>
          </a:p>
          <a:p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252635"/>
              </p:ext>
            </p:extLst>
          </p:nvPr>
        </p:nvGraphicFramePr>
        <p:xfrm>
          <a:off x="1218483" y="2924174"/>
          <a:ext cx="6399634" cy="2181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00" name="Worksheet" r:id="rId3" imgW="2962387" imgH="1009538" progId="Excel.Sheet.12">
                  <p:embed/>
                </p:oleObj>
              </mc:Choice>
              <mc:Fallback>
                <p:oleObj name="Worksheet" r:id="rId3" imgW="2962387" imgH="100953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8483" y="2924174"/>
                        <a:ext cx="6399634" cy="21812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71600" y="6172200"/>
            <a:ext cx="3285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Full-time, Virginia undergraduate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039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Budget Changes </a:t>
            </a:r>
            <a:r>
              <a:rPr lang="en-US" sz="2800" dirty="0" smtClean="0"/>
              <a:t>(cont’d)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105400"/>
          </a:xfrm>
        </p:spPr>
        <p:txBody>
          <a:bodyPr>
            <a:normAutofit/>
          </a:bodyPr>
          <a:lstStyle/>
          <a:p>
            <a:r>
              <a:rPr lang="en-US" dirty="0"/>
              <a:t>Develop a multi-year strategy to align room and board charges with operating budgets</a:t>
            </a:r>
          </a:p>
          <a:p>
            <a:pPr lvl="2"/>
            <a:endParaRPr lang="en-US" dirty="0" smtClean="0"/>
          </a:p>
          <a:p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" y="1371600"/>
            <a:ext cx="8153400" cy="0"/>
          </a:xfrm>
          <a:prstGeom prst="line">
            <a:avLst/>
          </a:prstGeom>
          <a:ln w="41275"/>
          <a:effectLst>
            <a:innerShdw blurRad="266700">
              <a:schemeClr val="tx1">
                <a:alpha val="80000"/>
              </a:schemeClr>
            </a:innerShdw>
            <a:reflection blurRad="63500" stA="50000" dist="127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32977"/>
              </p:ext>
            </p:extLst>
          </p:nvPr>
        </p:nvGraphicFramePr>
        <p:xfrm>
          <a:off x="955186" y="3005137"/>
          <a:ext cx="7509298" cy="324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60" name="Worksheet" r:id="rId3" imgW="5314950" imgH="2295413" progId="Excel.Sheet.12">
                  <p:embed/>
                </p:oleObj>
              </mc:Choice>
              <mc:Fallback>
                <p:oleObj name="Worksheet" r:id="rId3" imgW="5314950" imgH="229541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5186" y="3005137"/>
                        <a:ext cx="7509298" cy="3243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607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2599</TotalTime>
  <Words>426</Words>
  <Application>Microsoft Office PowerPoint</Application>
  <PresentationFormat>On-screen Show (4:3)</PresentationFormat>
  <Paragraphs>90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Office Theme</vt:lpstr>
      <vt:lpstr>Worksheet</vt:lpstr>
      <vt:lpstr> 2020-21 Budget Development </vt:lpstr>
      <vt:lpstr>PowerPoint Presentation</vt:lpstr>
      <vt:lpstr>Key Budget Changes</vt:lpstr>
      <vt:lpstr>Key Budget Changes</vt:lpstr>
      <vt:lpstr>Key Budget Changes</vt:lpstr>
      <vt:lpstr>PowerPoint Presentation</vt:lpstr>
      <vt:lpstr>What’s Driving Student Aid Increases?</vt:lpstr>
      <vt:lpstr>Key Budget Changes (cont’d)</vt:lpstr>
      <vt:lpstr>Key Budget Changes (cont’d)</vt:lpstr>
      <vt:lpstr>Tuition &amp; Fees</vt:lpstr>
      <vt:lpstr>Tuition and Fees for 2019-20</vt:lpstr>
      <vt:lpstr>How Do UMW’s Tuition &amp; Fees Compare to Other Virginia Public Universities for 2019-20?</vt:lpstr>
      <vt:lpstr>PowerPoint Presentation</vt:lpstr>
      <vt:lpstr>PowerPoint Presentation</vt:lpstr>
      <vt:lpstr>Capital Outlay</vt:lpstr>
      <vt:lpstr>Current Capital Projects</vt:lpstr>
      <vt:lpstr>FY21 Capital Priorities</vt:lpstr>
      <vt:lpstr>Preliminary 2020-21  Operating Budget Estimates</vt:lpstr>
    </vt:vector>
  </TitlesOfParts>
  <Company>University of Mary Washington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Paul Messplay (pmesspla)</cp:lastModifiedBy>
  <cp:revision>462</cp:revision>
  <cp:lastPrinted>2018-07-09T14:09:26Z</cp:lastPrinted>
  <dcterms:created xsi:type="dcterms:W3CDTF">2015-02-18T17:31:59Z</dcterms:created>
  <dcterms:modified xsi:type="dcterms:W3CDTF">2019-12-02T14:17:34Z</dcterms:modified>
</cp:coreProperties>
</file>